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3" r:id="rId18"/>
    <p:sldId id="271" r:id="rId19"/>
  </p:sldIdLst>
  <p:sldSz cx="12192000" cy="6858000"/>
  <p:notesSz cx="6858000" cy="12192000"/>
  <p:embeddedFontLst>
    <p:embeddedFont>
      <p:font typeface="MiSans" panose="020B0604020202020204" charset="-122"/>
      <p:regular r:id="rId21"/>
    </p:embeddedFont>
    <p:embeddedFont>
      <p:font typeface="Noto Sans SC" panose="020B0200000000000000" pitchFamily="34" charset="-128"/>
      <p:regular r:id="rId22"/>
      <p:bold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5" d="100"/>
          <a:sy n="155" d="100"/>
        </p:scale>
        <p:origin x="49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02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7856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1762534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OSCP: One-Step Real-Time Defense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/>
          <p:cNvPicPr>
            <a:picLocks noChangeAspect="1"/>
          </p:cNvPicPr>
          <p:nvPr/>
        </p:nvPicPr>
        <p:blipFill>
          <a:blip r:embed="rId6"/>
          <a:srcRect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424105"/>
            <a:ext cx="182562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 err="1"/>
              <a:t>Rongqing</a:t>
            </a:r>
            <a:r>
              <a:rPr lang="en-US" altLang="zh-CN" sz="1600" dirty="0"/>
              <a:t> Lu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Cong Yuan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Light: Poker King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255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Final Results: A 25% Leap in Robustness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78435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optimization successfully resolved the speed vs. robustness conflict.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03200" y="267335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Unoptimized Baseline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232150"/>
            <a:ext cx="32893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Rate: </a:t>
            </a:r>
            <a:r>
              <a:rPr lang="en-US" sz="24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37.5%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803650"/>
            <a:ext cx="32893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Speed: </a:t>
            </a:r>
            <a:r>
              <a:rPr lang="en-US" sz="24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 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375150"/>
            <a:ext cx="32893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Accuracy: </a:t>
            </a:r>
            <a:r>
              <a:rPr lang="en-US" sz="24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78.0%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4813" y="2717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CF170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789613" y="3022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98408" y="331708"/>
                </a:moveTo>
                <a:cubicBezTo>
                  <a:pt x="613291" y="316825"/>
                  <a:pt x="613291" y="292656"/>
                  <a:pt x="598408" y="277773"/>
                </a:cubicBezTo>
                <a:lnTo>
                  <a:pt x="407908" y="87273"/>
                </a:lnTo>
                <a:cubicBezTo>
                  <a:pt x="393025" y="72390"/>
                  <a:pt x="368856" y="72390"/>
                  <a:pt x="353973" y="87273"/>
                </a:cubicBezTo>
                <a:cubicBezTo>
                  <a:pt x="339090" y="102156"/>
                  <a:pt x="339090" y="126325"/>
                  <a:pt x="353973" y="141208"/>
                </a:cubicBezTo>
                <a:lnTo>
                  <a:pt x="4794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479465" y="342900"/>
                </a:lnTo>
                <a:lnTo>
                  <a:pt x="353973" y="468392"/>
                </a:lnTo>
                <a:cubicBezTo>
                  <a:pt x="339090" y="483275"/>
                  <a:pt x="339090" y="507444"/>
                  <a:pt x="353973" y="522327"/>
                </a:cubicBezTo>
                <a:cubicBezTo>
                  <a:pt x="368856" y="537210"/>
                  <a:pt x="393025" y="537210"/>
                  <a:pt x="407908" y="522327"/>
                </a:cubicBezTo>
                <a:lnTo>
                  <a:pt x="598408" y="331827"/>
                </a:ln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4788892" y="4140200"/>
            <a:ext cx="261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 Trade-off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18038" y="4495800"/>
            <a:ext cx="295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only creeps to 4.46ms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36942" y="2444750"/>
            <a:ext cx="3644900" cy="2527300"/>
          </a:xfrm>
          <a:custGeom>
            <a:avLst/>
            <a:gdLst/>
            <a:ahLst/>
            <a:cxnLst/>
            <a:rect l="l" t="t" r="r" b="b"/>
            <a:pathLst>
              <a:path w="3644900" h="2527300">
                <a:moveTo>
                  <a:pt x="101597" y="0"/>
                </a:moveTo>
                <a:lnTo>
                  <a:pt x="3543303" y="0"/>
                </a:lnTo>
                <a:cubicBezTo>
                  <a:pt x="3599413" y="0"/>
                  <a:pt x="3644900" y="45487"/>
                  <a:pt x="3644900" y="101597"/>
                </a:cubicBezTo>
                <a:lnTo>
                  <a:pt x="3644900" y="2425703"/>
                </a:lnTo>
                <a:cubicBezTo>
                  <a:pt x="3644900" y="2481813"/>
                  <a:pt x="3599413" y="2527300"/>
                  <a:pt x="3543303" y="2527300"/>
                </a:cubicBezTo>
                <a:lnTo>
                  <a:pt x="101597" y="2527300"/>
                </a:lnTo>
                <a:cubicBezTo>
                  <a:pt x="45487" y="2527300"/>
                  <a:pt x="0" y="2481813"/>
                  <a:pt x="0" y="24257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D47A1">
              <a:alpha val="5098"/>
            </a:srgbClr>
          </a:solidFill>
          <a:ln w="25400">
            <a:solidFill>
              <a:srgbClr val="0D47A1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8211542" y="2673350"/>
            <a:ext cx="3746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Optimized Final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65542" y="3232150"/>
            <a:ext cx="3238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Rate: </a:t>
            </a:r>
            <a:r>
              <a:rPr lang="en-US" sz="24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46.9%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65542" y="3803650"/>
            <a:ext cx="3238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Speed: </a:t>
            </a:r>
            <a:r>
              <a:rPr lang="en-US" sz="24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4.46 ms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65542" y="4375150"/>
            <a:ext cx="3238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Accuracy: </a:t>
            </a:r>
            <a:r>
              <a:rPr lang="en-US" sz="24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80.3%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54000" y="532765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gain in robustness </a:t>
            </a:r>
            <a:r>
              <a:rPr lang="en-US" sz="1600" dirty="0">
                <a:solidFill>
                  <a:srgbClr val="364153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dwarfs </a:t>
            </a:r>
            <a:r>
              <a:rPr lang="en-US" sz="16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minimal slowdown, and we remain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20× faster</a:t>
            </a:r>
            <a:r>
              <a:rPr lang="en-US" sz="16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than our 100ms target.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Strategy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1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Peer Targeting: A Defense Against PIAA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0320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strategy focused on resisting the strongest anticipated attack: Purification Evasion.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33500" y="3022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387846" y="0"/>
                  <a:pt x="394692" y="1488"/>
                  <a:pt x="400943" y="4316"/>
                </a:cubicBezTo>
                <a:lnTo>
                  <a:pt x="681335" y="123230"/>
                </a:lnTo>
                <a:cubicBezTo>
                  <a:pt x="714077" y="137071"/>
                  <a:pt x="738485" y="169366"/>
                  <a:pt x="738336" y="208359"/>
                </a:cubicBezTo>
                <a:cubicBezTo>
                  <a:pt x="737592" y="355997"/>
                  <a:pt x="676870" y="626120"/>
                  <a:pt x="420439" y="748903"/>
                </a:cubicBezTo>
                <a:cubicBezTo>
                  <a:pt x="395585" y="760809"/>
                  <a:pt x="366713" y="760809"/>
                  <a:pt x="341858" y="748903"/>
                </a:cubicBezTo>
                <a:cubicBezTo>
                  <a:pt x="85279" y="626120"/>
                  <a:pt x="24705" y="355997"/>
                  <a:pt x="23961" y="208359"/>
                </a:cubicBezTo>
                <a:cubicBezTo>
                  <a:pt x="23812" y="169366"/>
                  <a:pt x="48220" y="137071"/>
                  <a:pt x="80962" y="123230"/>
                </a:cubicBezTo>
                <a:lnTo>
                  <a:pt x="361206" y="4316"/>
                </a:lnTo>
                <a:cubicBezTo>
                  <a:pt x="367457" y="1488"/>
                  <a:pt x="374154" y="0"/>
                  <a:pt x="381000" y="0"/>
                </a:cubicBezTo>
                <a:close/>
                <a:moveTo>
                  <a:pt x="381000" y="99417"/>
                </a:moveTo>
                <a:lnTo>
                  <a:pt x="381000" y="662136"/>
                </a:lnTo>
                <a:cubicBezTo>
                  <a:pt x="586383" y="562719"/>
                  <a:pt x="641598" y="342454"/>
                  <a:pt x="642938" y="210592"/>
                </a:cubicBezTo>
                <a:lnTo>
                  <a:pt x="381000" y="99566"/>
                </a:lnTo>
                <a:lnTo>
                  <a:pt x="381000" y="99566"/>
                </a:ln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63773" y="4114800"/>
            <a:ext cx="2095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Defense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2972" y="4521200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Capacity &amp; Noise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175000" y="3403600"/>
            <a:ext cx="5842000" cy="50800"/>
          </a:xfrm>
          <a:custGeom>
            <a:avLst/>
            <a:gdLst/>
            <a:ahLst/>
            <a:cxnLst/>
            <a:rect l="l" t="t" r="r" b="b"/>
            <a:pathLst>
              <a:path w="5842000" h="50800">
                <a:moveTo>
                  <a:pt x="0" y="0"/>
                </a:moveTo>
                <a:lnTo>
                  <a:pt x="5842000" y="0"/>
                </a:lnTo>
                <a:lnTo>
                  <a:pt x="584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976D2"/>
              </a:gs>
              <a:gs pos="100000">
                <a:srgbClr val="ECF170"/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892800" y="3225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5984875" y="3302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68077" y="-4911"/>
                </a:moveTo>
                <a:cubicBezTo>
                  <a:pt x="173980" y="-645"/>
                  <a:pt x="176163" y="7094"/>
                  <a:pt x="173484" y="13841"/>
                </a:cubicBezTo>
                <a:lnTo>
                  <a:pt x="134590" y="111125"/>
                </a:lnTo>
                <a:lnTo>
                  <a:pt x="206375" y="111125"/>
                </a:lnTo>
                <a:cubicBezTo>
                  <a:pt x="213072" y="111125"/>
                  <a:pt x="219025" y="115292"/>
                  <a:pt x="221307" y="121593"/>
                </a:cubicBezTo>
                <a:cubicBezTo>
                  <a:pt x="223589" y="127893"/>
                  <a:pt x="221655" y="134938"/>
                  <a:pt x="216545" y="139204"/>
                </a:cubicBezTo>
                <a:lnTo>
                  <a:pt x="73670" y="258266"/>
                </a:lnTo>
                <a:cubicBezTo>
                  <a:pt x="68064" y="262930"/>
                  <a:pt x="60077" y="263178"/>
                  <a:pt x="54173" y="258911"/>
                </a:cubicBezTo>
                <a:cubicBezTo>
                  <a:pt x="48270" y="254645"/>
                  <a:pt x="46087" y="246906"/>
                  <a:pt x="48766" y="240159"/>
                </a:cubicBezTo>
                <a:lnTo>
                  <a:pt x="87660" y="142875"/>
                </a:lnTo>
                <a:lnTo>
                  <a:pt x="15875" y="142875"/>
                </a:lnTo>
                <a:cubicBezTo>
                  <a:pt x="9178" y="142875"/>
                  <a:pt x="3225" y="138708"/>
                  <a:pt x="943" y="132407"/>
                </a:cubicBezTo>
                <a:cubicBezTo>
                  <a:pt x="-1339" y="126107"/>
                  <a:pt x="595" y="119062"/>
                  <a:pt x="5705" y="114796"/>
                </a:cubicBezTo>
                <a:lnTo>
                  <a:pt x="148580" y="-4266"/>
                </a:lnTo>
                <a:cubicBezTo>
                  <a:pt x="154186" y="-8930"/>
                  <a:pt x="162173" y="-9178"/>
                  <a:pt x="168077" y="-4911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5014913" y="3556000"/>
            <a:ext cx="26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Defense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020469" y="3911600"/>
            <a:ext cx="265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6A728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46.9% Defense @ 4.46ms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44125" y="3022600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254496" y="-23812"/>
                </a:moveTo>
                <a:cubicBezTo>
                  <a:pt x="200323" y="-23812"/>
                  <a:pt x="168473" y="62954"/>
                  <a:pt x="152846" y="142875"/>
                </a:cubicBezTo>
                <a:lnTo>
                  <a:pt x="107156" y="142875"/>
                </a:lnTo>
                <a:cubicBezTo>
                  <a:pt x="87362" y="142875"/>
                  <a:pt x="71438" y="158800"/>
                  <a:pt x="71438" y="178594"/>
                </a:cubicBezTo>
                <a:cubicBezTo>
                  <a:pt x="71438" y="198388"/>
                  <a:pt x="87362" y="214313"/>
                  <a:pt x="107156" y="214313"/>
                </a:cubicBezTo>
                <a:lnTo>
                  <a:pt x="142875" y="214313"/>
                </a:lnTo>
                <a:lnTo>
                  <a:pt x="142875" y="261938"/>
                </a:lnTo>
                <a:cubicBezTo>
                  <a:pt x="142875" y="287238"/>
                  <a:pt x="147786" y="311348"/>
                  <a:pt x="156716" y="333375"/>
                </a:cubicBezTo>
                <a:lnTo>
                  <a:pt x="142875" y="333375"/>
                </a:lnTo>
                <a:lnTo>
                  <a:pt x="142875" y="333375"/>
                </a:lnTo>
                <a:lnTo>
                  <a:pt x="112365" y="333375"/>
                </a:lnTo>
                <a:cubicBezTo>
                  <a:pt x="89743" y="333375"/>
                  <a:pt x="71438" y="351681"/>
                  <a:pt x="71438" y="374303"/>
                </a:cubicBezTo>
                <a:cubicBezTo>
                  <a:pt x="71438" y="378768"/>
                  <a:pt x="72182" y="383084"/>
                  <a:pt x="73521" y="387251"/>
                </a:cubicBezTo>
                <a:lnTo>
                  <a:pt x="116532" y="516136"/>
                </a:lnTo>
                <a:cubicBezTo>
                  <a:pt x="59829" y="564952"/>
                  <a:pt x="23812" y="637133"/>
                  <a:pt x="23812" y="717798"/>
                </a:cubicBezTo>
                <a:cubicBezTo>
                  <a:pt x="23812" y="742206"/>
                  <a:pt x="43607" y="762000"/>
                  <a:pt x="68014" y="762000"/>
                </a:cubicBezTo>
                <a:lnTo>
                  <a:pt x="598736" y="762000"/>
                </a:lnTo>
                <a:cubicBezTo>
                  <a:pt x="623143" y="762000"/>
                  <a:pt x="642938" y="742206"/>
                  <a:pt x="642938" y="717798"/>
                </a:cubicBezTo>
                <a:cubicBezTo>
                  <a:pt x="642938" y="637133"/>
                  <a:pt x="606921" y="564952"/>
                  <a:pt x="550218" y="516285"/>
                </a:cubicBezTo>
                <a:lnTo>
                  <a:pt x="593229" y="387400"/>
                </a:lnTo>
                <a:cubicBezTo>
                  <a:pt x="594568" y="383232"/>
                  <a:pt x="595312" y="378916"/>
                  <a:pt x="595312" y="374452"/>
                </a:cubicBezTo>
                <a:cubicBezTo>
                  <a:pt x="595312" y="351830"/>
                  <a:pt x="577007" y="333524"/>
                  <a:pt x="554385" y="333524"/>
                </a:cubicBezTo>
                <a:lnTo>
                  <a:pt x="523875" y="333524"/>
                </a:lnTo>
                <a:lnTo>
                  <a:pt x="523875" y="333524"/>
                </a:lnTo>
                <a:lnTo>
                  <a:pt x="510034" y="333524"/>
                </a:lnTo>
                <a:cubicBezTo>
                  <a:pt x="518964" y="311497"/>
                  <a:pt x="523875" y="287387"/>
                  <a:pt x="523875" y="262086"/>
                </a:cubicBezTo>
                <a:lnTo>
                  <a:pt x="523875" y="214461"/>
                </a:lnTo>
                <a:lnTo>
                  <a:pt x="559594" y="214461"/>
                </a:lnTo>
                <a:cubicBezTo>
                  <a:pt x="579388" y="214461"/>
                  <a:pt x="595312" y="198537"/>
                  <a:pt x="595312" y="178743"/>
                </a:cubicBezTo>
                <a:cubicBezTo>
                  <a:pt x="595312" y="158948"/>
                  <a:pt x="579388" y="143024"/>
                  <a:pt x="559594" y="143024"/>
                </a:cubicBezTo>
                <a:lnTo>
                  <a:pt x="513904" y="143024"/>
                </a:lnTo>
                <a:cubicBezTo>
                  <a:pt x="498425" y="63103"/>
                  <a:pt x="466427" y="-23664"/>
                  <a:pt x="412254" y="-23664"/>
                </a:cubicBezTo>
                <a:cubicBezTo>
                  <a:pt x="397966" y="-23664"/>
                  <a:pt x="383977" y="-17859"/>
                  <a:pt x="371326" y="-11460"/>
                </a:cubicBezTo>
                <a:cubicBezTo>
                  <a:pt x="359122" y="-5358"/>
                  <a:pt x="343942" y="149"/>
                  <a:pt x="333375" y="149"/>
                </a:cubicBezTo>
                <a:cubicBezTo>
                  <a:pt x="322808" y="149"/>
                  <a:pt x="307628" y="-5358"/>
                  <a:pt x="295424" y="-11460"/>
                </a:cubicBezTo>
                <a:cubicBezTo>
                  <a:pt x="282773" y="-18008"/>
                  <a:pt x="268784" y="-23812"/>
                  <a:pt x="254496" y="-23812"/>
                </a:cubicBezTo>
                <a:close/>
                <a:moveTo>
                  <a:pt x="393948" y="697111"/>
                </a:moveTo>
                <a:lnTo>
                  <a:pt x="357039" y="591592"/>
                </a:lnTo>
                <a:lnTo>
                  <a:pt x="398562" y="543223"/>
                </a:lnTo>
                <a:cubicBezTo>
                  <a:pt x="402580" y="538460"/>
                  <a:pt x="404812" y="532507"/>
                  <a:pt x="404812" y="526256"/>
                </a:cubicBezTo>
                <a:cubicBezTo>
                  <a:pt x="404812" y="511820"/>
                  <a:pt x="393204" y="500211"/>
                  <a:pt x="378768" y="500211"/>
                </a:cubicBezTo>
                <a:lnTo>
                  <a:pt x="287982" y="500211"/>
                </a:lnTo>
                <a:cubicBezTo>
                  <a:pt x="273546" y="500211"/>
                  <a:pt x="261937" y="511820"/>
                  <a:pt x="261937" y="526256"/>
                </a:cubicBezTo>
                <a:cubicBezTo>
                  <a:pt x="261937" y="532507"/>
                  <a:pt x="264170" y="538460"/>
                  <a:pt x="268188" y="543223"/>
                </a:cubicBezTo>
                <a:lnTo>
                  <a:pt x="309711" y="591592"/>
                </a:lnTo>
                <a:lnTo>
                  <a:pt x="272802" y="697111"/>
                </a:lnTo>
                <a:lnTo>
                  <a:pt x="187970" y="428625"/>
                </a:lnTo>
                <a:lnTo>
                  <a:pt x="241102" y="428625"/>
                </a:lnTo>
                <a:cubicBezTo>
                  <a:pt x="268486" y="443805"/>
                  <a:pt x="299889" y="452438"/>
                  <a:pt x="333375" y="452438"/>
                </a:cubicBezTo>
                <a:cubicBezTo>
                  <a:pt x="366861" y="452438"/>
                  <a:pt x="398264" y="443805"/>
                  <a:pt x="425648" y="428625"/>
                </a:cubicBezTo>
                <a:lnTo>
                  <a:pt x="478780" y="428625"/>
                </a:lnTo>
                <a:lnTo>
                  <a:pt x="393948" y="697111"/>
                </a:lnTo>
                <a:close/>
                <a:moveTo>
                  <a:pt x="333375" y="381000"/>
                </a:moveTo>
                <a:cubicBezTo>
                  <a:pt x="281732" y="381000"/>
                  <a:pt x="237827" y="348109"/>
                  <a:pt x="221307" y="302121"/>
                </a:cubicBezTo>
                <a:cubicBezTo>
                  <a:pt x="229791" y="306884"/>
                  <a:pt x="239613" y="309563"/>
                  <a:pt x="250031" y="309563"/>
                </a:cubicBezTo>
                <a:lnTo>
                  <a:pt x="268486" y="309563"/>
                </a:lnTo>
                <a:cubicBezTo>
                  <a:pt x="293043" y="309563"/>
                  <a:pt x="314771" y="293787"/>
                  <a:pt x="322511" y="270570"/>
                </a:cubicBezTo>
                <a:cubicBezTo>
                  <a:pt x="325934" y="260152"/>
                  <a:pt x="340668" y="260152"/>
                  <a:pt x="344091" y="270570"/>
                </a:cubicBezTo>
                <a:cubicBezTo>
                  <a:pt x="351830" y="293787"/>
                  <a:pt x="373707" y="309563"/>
                  <a:pt x="398115" y="309563"/>
                </a:cubicBezTo>
                <a:lnTo>
                  <a:pt x="416570" y="309563"/>
                </a:lnTo>
                <a:cubicBezTo>
                  <a:pt x="426988" y="309563"/>
                  <a:pt x="436811" y="306884"/>
                  <a:pt x="445294" y="302121"/>
                </a:cubicBezTo>
                <a:cubicBezTo>
                  <a:pt x="428774" y="348109"/>
                  <a:pt x="384870" y="381000"/>
                  <a:pt x="333226" y="381000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 11"/>
          <p:cNvSpPr/>
          <p:nvPr/>
        </p:nvSpPr>
        <p:spPr>
          <a:xfrm>
            <a:off x="9453166" y="4114800"/>
            <a:ext cx="204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PIAA Attack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393238" y="4521200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Purification Evasion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54000" y="51816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achievement proves OSCP offers the </a:t>
            </a:r>
            <a:r>
              <a:rPr lang="en-US" sz="1600" dirty="0">
                <a:solidFill>
                  <a:srgbClr val="364153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best speed-robustness trade-off </a:t>
            </a:r>
            <a:r>
              <a:rPr lang="en-US" sz="1600" dirty="0">
                <a:solidFill>
                  <a:srgbClr val="36415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real-time adversarial defense.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86ED89C1-4824-F0E0-AE65-CA10C7E3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145"/>
            <a:ext cx="12334875" cy="6918325"/>
          </a:xfrm>
          <a:prstGeom prst="rect">
            <a:avLst/>
          </a:prstGeom>
        </p:spPr>
      </p:pic>
      <p:pic>
        <p:nvPicPr>
          <p:cNvPr id="4" name="图片 3" descr="图表, 条形图&#10;&#10;AI 生成的内容可能不正确。">
            <a:extLst>
              <a:ext uri="{FF2B5EF4-FFF2-40B4-BE49-F238E27FC236}">
                <a16:creationId xmlns:a16="http://schemas.microsoft.com/office/drawing/2014/main" id="{734A9F26-127D-FD1A-86B1-E16BAE02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3" y="1117600"/>
            <a:ext cx="6091610" cy="3847046"/>
          </a:xfrm>
          <a:prstGeom prst="rect">
            <a:avLst/>
          </a:prstGeom>
        </p:spPr>
      </p:pic>
      <p:pic>
        <p:nvPicPr>
          <p:cNvPr id="6" name="图片 5" descr="图表, 条形图&#10;&#10;AI 生成的内容可能不正确。">
            <a:extLst>
              <a:ext uri="{FF2B5EF4-FFF2-40B4-BE49-F238E27FC236}">
                <a16:creationId xmlns:a16="http://schemas.microsoft.com/office/drawing/2014/main" id="{10919D60-863D-258C-2C8A-2EE4A5938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264" y="1117600"/>
            <a:ext cx="5238189" cy="38470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025252E-135C-49F5-D1B2-D0CC424784D8}"/>
              </a:ext>
            </a:extLst>
          </p:cNvPr>
          <p:cNvSpPr txBox="1"/>
          <p:nvPr/>
        </p:nvSpPr>
        <p:spPr>
          <a:xfrm>
            <a:off x="2032000" y="501227"/>
            <a:ext cx="194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 Comparison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99E914-C9C0-62ED-64BF-AE6688A3F0CA}"/>
              </a:ext>
            </a:extLst>
          </p:cNvPr>
          <p:cNvSpPr txBox="1"/>
          <p:nvPr/>
        </p:nvSpPr>
        <p:spPr>
          <a:xfrm>
            <a:off x="8039668" y="501227"/>
            <a:ext cx="620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Robustness Improvement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46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 &amp; Q&amp;A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863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 &amp; Future Work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625600"/>
            <a:ext cx="5689600" cy="3708400"/>
          </a:xfrm>
          <a:custGeom>
            <a:avLst/>
            <a:gdLst/>
            <a:ahLst/>
            <a:cxnLst/>
            <a:rect l="l" t="t" r="r" b="b"/>
            <a:pathLst>
              <a:path w="5689600" h="3708400">
                <a:moveTo>
                  <a:pt x="101610" y="0"/>
                </a:moveTo>
                <a:lnTo>
                  <a:pt x="5587990" y="0"/>
                </a:lnTo>
                <a:cubicBezTo>
                  <a:pt x="5644108" y="0"/>
                  <a:pt x="5689600" y="45492"/>
                  <a:pt x="5689600" y="101610"/>
                </a:cubicBezTo>
                <a:lnTo>
                  <a:pt x="5689600" y="3606790"/>
                </a:lnTo>
                <a:cubicBezTo>
                  <a:pt x="5689600" y="3662908"/>
                  <a:pt x="5644108" y="3708400"/>
                  <a:pt x="5587990" y="3708400"/>
                </a:cubicBezTo>
                <a:lnTo>
                  <a:pt x="101610" y="3708400"/>
                </a:lnTo>
                <a:cubicBezTo>
                  <a:pt x="45492" y="3708400"/>
                  <a:pt x="0" y="3662908"/>
                  <a:pt x="0" y="3606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558800" y="1930400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Achievement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2489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implemented the first one-step purifier to break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45% defense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 under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ms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302000"/>
            <a:ext cx="558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Team Contribution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759200"/>
            <a:ext cx="5080000" cy="1270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Lu Rongqing: Core architecture, capacity optimization, testing.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Yuan Cong: Noise control, PIAA sample generation, documentation.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7606" y="1625600"/>
            <a:ext cx="0" cy="3708400"/>
          </a:xfrm>
          <a:prstGeom prst="line">
            <a:avLst/>
          </a:prstGeom>
          <a:noFill/>
          <a:ln w="50800">
            <a:solidFill>
              <a:srgbClr val="ECF17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7"/>
          <p:cNvSpPr/>
          <p:nvPr/>
        </p:nvSpPr>
        <p:spPr>
          <a:xfrm>
            <a:off x="6247606" y="1625600"/>
            <a:ext cx="5638800" cy="3708400"/>
          </a:xfrm>
          <a:custGeom>
            <a:avLst/>
            <a:gdLst/>
            <a:ahLst/>
            <a:cxnLst/>
            <a:rect l="l" t="t" r="r" b="b"/>
            <a:pathLst>
              <a:path w="5638800" h="3708400">
                <a:moveTo>
                  <a:pt x="0" y="0"/>
                </a:moveTo>
                <a:lnTo>
                  <a:pt x="5537190" y="0"/>
                </a:lnTo>
                <a:cubicBezTo>
                  <a:pt x="5593308" y="0"/>
                  <a:pt x="5638800" y="45492"/>
                  <a:pt x="5638800" y="101610"/>
                </a:cubicBezTo>
                <a:lnTo>
                  <a:pt x="5638800" y="3606790"/>
                </a:lnTo>
                <a:cubicBezTo>
                  <a:pt x="5638800" y="3662908"/>
                  <a:pt x="5593308" y="3708400"/>
                  <a:pt x="5537190" y="3708400"/>
                </a:cubicBezTo>
                <a:lnTo>
                  <a:pt x="0" y="3708400"/>
                </a:lnTo>
                <a:lnTo>
                  <a:pt x="0" y="0"/>
                </a:lnTo>
                <a:close/>
              </a:path>
            </a:pathLst>
          </a:custGeom>
          <a:solidFill>
            <a:srgbClr val="0D47A1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/>
          <p:cNvSpPr/>
          <p:nvPr/>
        </p:nvSpPr>
        <p:spPr>
          <a:xfrm>
            <a:off x="6603206" y="19304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Work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695281" y="25654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222250" y="102096"/>
                </a:moveTo>
                <a:cubicBezTo>
                  <a:pt x="214908" y="106958"/>
                  <a:pt x="206474" y="110877"/>
                  <a:pt x="197693" y="114002"/>
                </a:cubicBezTo>
                <a:cubicBezTo>
                  <a:pt x="174377" y="122337"/>
                  <a:pt x="143768" y="127000"/>
                  <a:pt x="111125" y="127000"/>
                </a:cubicBezTo>
                <a:cubicBezTo>
                  <a:pt x="78482" y="127000"/>
                  <a:pt x="47823" y="122287"/>
                  <a:pt x="24557" y="114002"/>
                </a:cubicBezTo>
                <a:cubicBezTo>
                  <a:pt x="15825" y="110877"/>
                  <a:pt x="7342" y="106958"/>
                  <a:pt x="0" y="102096"/>
                </a:cubicBezTo>
                <a:lnTo>
                  <a:pt x="0" y="142875"/>
                </a:lnTo>
                <a:cubicBezTo>
                  <a:pt x="0" y="164802"/>
                  <a:pt x="49758" y="182563"/>
                  <a:pt x="111125" y="182563"/>
                </a:cubicBezTo>
                <a:cubicBezTo>
                  <a:pt x="172492" y="182563"/>
                  <a:pt x="222250" y="164802"/>
                  <a:pt x="222250" y="142875"/>
                </a:cubicBezTo>
                <a:lnTo>
                  <a:pt x="222250" y="102096"/>
                </a:lnTo>
                <a:close/>
                <a:moveTo>
                  <a:pt x="222250" y="63500"/>
                </a:moveTo>
                <a:lnTo>
                  <a:pt x="222250" y="39688"/>
                </a:lnTo>
                <a:cubicBezTo>
                  <a:pt x="222250" y="17760"/>
                  <a:pt x="172492" y="0"/>
                  <a:pt x="111125" y="0"/>
                </a:cubicBezTo>
                <a:cubicBezTo>
                  <a:pt x="49758" y="0"/>
                  <a:pt x="0" y="17760"/>
                  <a:pt x="0" y="39688"/>
                </a:cubicBezTo>
                <a:lnTo>
                  <a:pt x="0" y="63500"/>
                </a:lnTo>
                <a:cubicBezTo>
                  <a:pt x="0" y="85427"/>
                  <a:pt x="49758" y="103188"/>
                  <a:pt x="111125" y="103188"/>
                </a:cubicBezTo>
                <a:cubicBezTo>
                  <a:pt x="172492" y="103188"/>
                  <a:pt x="222250" y="85427"/>
                  <a:pt x="222250" y="63500"/>
                </a:cubicBezTo>
                <a:close/>
                <a:moveTo>
                  <a:pt x="197693" y="193377"/>
                </a:moveTo>
                <a:cubicBezTo>
                  <a:pt x="174427" y="201662"/>
                  <a:pt x="143818" y="206375"/>
                  <a:pt x="111125" y="206375"/>
                </a:cubicBezTo>
                <a:cubicBezTo>
                  <a:pt x="78432" y="206375"/>
                  <a:pt x="47823" y="201662"/>
                  <a:pt x="24557" y="193377"/>
                </a:cubicBezTo>
                <a:cubicBezTo>
                  <a:pt x="15825" y="190252"/>
                  <a:pt x="7342" y="186333"/>
                  <a:pt x="0" y="181471"/>
                </a:cubicBezTo>
                <a:lnTo>
                  <a:pt x="0" y="214313"/>
                </a:lnTo>
                <a:cubicBezTo>
                  <a:pt x="0" y="236240"/>
                  <a:pt x="49758" y="254000"/>
                  <a:pt x="111125" y="254000"/>
                </a:cubicBezTo>
                <a:cubicBezTo>
                  <a:pt x="172492" y="254000"/>
                  <a:pt x="222250" y="236240"/>
                  <a:pt x="222250" y="214313"/>
                </a:cubicBezTo>
                <a:lnTo>
                  <a:pt x="222250" y="181471"/>
                </a:lnTo>
                <a:cubicBezTo>
                  <a:pt x="214908" y="186333"/>
                  <a:pt x="206474" y="190252"/>
                  <a:pt x="197693" y="193377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0"/>
          <p:cNvSpPr/>
          <p:nvPr/>
        </p:nvSpPr>
        <p:spPr>
          <a:xfrm>
            <a:off x="7162006" y="2489200"/>
            <a:ext cx="4660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Data Scaling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162006" y="2794000"/>
            <a:ext cx="466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 training data from 100 to 200+ batches.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47656" y="3327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7162006" y="3251200"/>
            <a:ext cx="497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Purification Strategy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62006" y="3556000"/>
            <a:ext cx="447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more aggressive parameters and stronger adversarial training (e.g., PGD-10).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0" y="5638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you! We welcome any questions.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https://kimi-img.moonshot.cn/pub/slides/slides_tmpl/image/25-09-02-15:08:07-d2r9flpe3tpg8rchv4ig.jpg">
            <a:extLst>
              <a:ext uri="{FF2B5EF4-FFF2-40B4-BE49-F238E27FC236}">
                <a16:creationId xmlns:a16="http://schemas.microsoft.com/office/drawing/2014/main" id="{938BE82D-8916-A27B-EC38-E6C00F12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6570EA-8B95-B9CC-9016-F94749A7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751840"/>
            <a:ext cx="12192000" cy="3337323"/>
          </a:xfrm>
          <a:prstGeom prst="rect">
            <a:avLst/>
          </a:prstGeom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E0FCEA17-764C-8F1F-D991-9F04AEFBC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73" y="4235278"/>
            <a:ext cx="5852172" cy="21534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C5BACD6-F224-9EB6-3DD9-6C93B868E4A9}"/>
              </a:ext>
            </a:extLst>
          </p:cNvPr>
          <p:cNvSpPr txBox="1"/>
          <p:nvPr/>
        </p:nvSpPr>
        <p:spPr>
          <a:xfrm>
            <a:off x="5268739" y="219752"/>
            <a:ext cx="6214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Final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1272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19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/>
          <p:cNvPicPr>
            <a:picLocks noChangeAspect="1"/>
          </p:cNvPicPr>
          <p:nvPr/>
        </p:nvPicPr>
        <p:blipFill>
          <a:blip r:embed="rId4"/>
          <a:srcRect l="-1978" t="-5034" r="-1381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352ED467-686A-5785-E832-CB126435274C}"/>
              </a:ext>
            </a:extLst>
          </p:cNvPr>
          <p:cNvSpPr/>
          <p:nvPr/>
        </p:nvSpPr>
        <p:spPr>
          <a:xfrm>
            <a:off x="4277360" y="4424105"/>
            <a:ext cx="1825625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 err="1"/>
              <a:t>Rongqing</a:t>
            </a:r>
            <a:r>
              <a:rPr lang="en-US" altLang="zh-CN" sz="1600" dirty="0"/>
              <a:t> Lu</a:t>
            </a:r>
          </a:p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/>
              <a:t>Cong Yuan</a:t>
            </a:r>
            <a:endParaRPr lang="en-US" sz="16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11924152-8D98-6362-5774-55C51C1A1B71}"/>
              </a:ext>
            </a:extLst>
          </p:cNvPr>
          <p:cNvSpPr/>
          <p:nvPr/>
        </p:nvSpPr>
        <p:spPr>
          <a:xfrm>
            <a:off x="6458585" y="4539615"/>
            <a:ext cx="195199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altLang="zh-CN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Light: Poker King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kern="0" spc="3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Challenge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654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&amp; Architecture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Innovations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Strategy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Close &amp; Q&amp;A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Opening &amp; Challenge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25600"/>
            <a:ext cx="73787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OSCP: One-Step Purification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997200"/>
            <a:ext cx="73787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Ultra-Fast Adversarial Sample Purification System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4114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349250" y="42418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4"/>
          <p:cNvSpPr/>
          <p:nvPr/>
        </p:nvSpPr>
        <p:spPr>
          <a:xfrm>
            <a:off x="914400" y="41910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 Team [Poker King]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927600"/>
            <a:ext cx="788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Members: Lu Rongqing | Yuan Cong</a:t>
            </a:r>
            <a:endParaRPr lang="en-US" sz="1600" dirty="0"/>
          </a:p>
        </p:txBody>
      </p:sp>
      <p:pic>
        <p:nvPicPr>
          <p:cNvPr id="9" name="Image 1" descr="https://kimi-web-img.moonshot.cn/img/thumbs.dreamstime.com/54e4d78eebd0b5f185f39b88e1c9e047cc6d2ac7.jpg"/>
          <p:cNvPicPr>
            <a:picLocks noChangeAspect="1"/>
          </p:cNvPicPr>
          <p:nvPr/>
        </p:nvPicPr>
        <p:blipFill>
          <a:blip r:embed="rId4"/>
          <a:srcRect l="10051" r="10051"/>
          <a:stretch/>
        </p:blipFill>
        <p:spPr>
          <a:xfrm>
            <a:off x="8043267" y="1803400"/>
            <a:ext cx="3898900" cy="3251200"/>
          </a:xfrm>
          <a:prstGeom prst="roundRect">
            <a:avLst>
              <a:gd name="adj" fmla="val 3125"/>
            </a:avLst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065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Core Challenge: Speed vs. Robustness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7653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classic dilemma where traditional defenses are too slow for real-time use.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14759" y="2527300"/>
            <a:ext cx="4648200" cy="3098800"/>
          </a:xfrm>
          <a:custGeom>
            <a:avLst/>
            <a:gdLst/>
            <a:ahLst/>
            <a:cxnLst/>
            <a:rect l="l" t="t" r="r" b="b"/>
            <a:pathLst>
              <a:path w="4648200" h="3098800">
                <a:moveTo>
                  <a:pt x="152399" y="0"/>
                </a:moveTo>
                <a:lnTo>
                  <a:pt x="4495801" y="0"/>
                </a:lnTo>
                <a:cubicBezTo>
                  <a:pt x="4579969" y="0"/>
                  <a:pt x="4648200" y="68231"/>
                  <a:pt x="4648200" y="152399"/>
                </a:cubicBezTo>
                <a:lnTo>
                  <a:pt x="4648200" y="2946401"/>
                </a:lnTo>
                <a:cubicBezTo>
                  <a:pt x="4648200" y="3030569"/>
                  <a:pt x="4579969" y="3098800"/>
                  <a:pt x="4495801" y="3098800"/>
                </a:cubicBezTo>
                <a:lnTo>
                  <a:pt x="152399" y="3098800"/>
                </a:lnTo>
                <a:cubicBezTo>
                  <a:pt x="68231" y="3098800"/>
                  <a:pt x="0" y="3030569"/>
                  <a:pt x="0" y="29464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0D47A1">
              <a:alpha val="5098"/>
            </a:srgbClr>
          </a:solidFill>
          <a:ln w="12700">
            <a:solidFill>
              <a:srgbClr val="0D47A1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932259" y="2844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D47A1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1033859" y="294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57150"/>
                </a:moveTo>
                <a:cubicBezTo>
                  <a:pt x="133350" y="46636"/>
                  <a:pt x="141886" y="38100"/>
                  <a:pt x="152400" y="38100"/>
                </a:cubicBezTo>
                <a:cubicBezTo>
                  <a:pt x="162914" y="38100"/>
                  <a:pt x="171450" y="46636"/>
                  <a:pt x="171450" y="57150"/>
                </a:cubicBezTo>
                <a:cubicBezTo>
                  <a:pt x="171450" y="67664"/>
                  <a:pt x="162914" y="76200"/>
                  <a:pt x="152400" y="76200"/>
                </a:cubicBezTo>
                <a:cubicBezTo>
                  <a:pt x="141886" y="76200"/>
                  <a:pt x="133350" y="67664"/>
                  <a:pt x="133350" y="57150"/>
                </a:cubicBezTo>
                <a:close/>
                <a:moveTo>
                  <a:pt x="206276" y="76200"/>
                </a:moveTo>
                <a:cubicBezTo>
                  <a:pt x="208359" y="70247"/>
                  <a:pt x="209550" y="63818"/>
                  <a:pt x="209550" y="57150"/>
                </a:cubicBezTo>
                <a:cubicBezTo>
                  <a:pt x="209550" y="25598"/>
                  <a:pt x="183952" y="0"/>
                  <a:pt x="152400" y="0"/>
                </a:cubicBezTo>
                <a:cubicBezTo>
                  <a:pt x="120848" y="0"/>
                  <a:pt x="95250" y="25598"/>
                  <a:pt x="95250" y="57150"/>
                </a:cubicBezTo>
                <a:cubicBezTo>
                  <a:pt x="95250" y="63818"/>
                  <a:pt x="96381" y="70247"/>
                  <a:pt x="98524" y="76200"/>
                </a:cubicBezTo>
                <a:lnTo>
                  <a:pt x="85546" y="76200"/>
                </a:lnTo>
                <a:cubicBezTo>
                  <a:pt x="68699" y="76200"/>
                  <a:pt x="53876" y="87213"/>
                  <a:pt x="49054" y="103346"/>
                </a:cubicBezTo>
                <a:lnTo>
                  <a:pt x="1429" y="262057"/>
                </a:lnTo>
                <a:cubicBezTo>
                  <a:pt x="476" y="265152"/>
                  <a:pt x="0" y="268367"/>
                  <a:pt x="0" y="271582"/>
                </a:cubicBezTo>
                <a:cubicBezTo>
                  <a:pt x="0" y="289917"/>
                  <a:pt x="14883" y="304800"/>
                  <a:pt x="33218" y="304800"/>
                </a:cubicBezTo>
                <a:lnTo>
                  <a:pt x="271582" y="304800"/>
                </a:lnTo>
                <a:cubicBezTo>
                  <a:pt x="289917" y="304800"/>
                  <a:pt x="304800" y="289917"/>
                  <a:pt x="304800" y="271582"/>
                </a:cubicBezTo>
                <a:cubicBezTo>
                  <a:pt x="304800" y="268367"/>
                  <a:pt x="304324" y="265152"/>
                  <a:pt x="303371" y="262057"/>
                </a:cubicBezTo>
                <a:lnTo>
                  <a:pt x="255746" y="103406"/>
                </a:lnTo>
                <a:cubicBezTo>
                  <a:pt x="250924" y="87273"/>
                  <a:pt x="236101" y="76260"/>
                  <a:pt x="219254" y="76260"/>
                </a:cubicBezTo>
                <a:lnTo>
                  <a:pt x="206276" y="76260"/>
                </a:ln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1592659" y="2921000"/>
            <a:ext cx="304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Traditional DiffPure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32259" y="3505200"/>
            <a:ext cx="4038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 robustness but extremely slow, making it unsuitable for real-time applications.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32259" y="46228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Speed: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~500 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2259" y="50292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Robustness: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60-70%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94759" y="2527300"/>
            <a:ext cx="1308100" cy="312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80000"/>
              </a:lnSpc>
              <a:buNone/>
            </a:pPr>
            <a:r>
              <a:rPr lang="en-US" sz="48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03641" y="2527300"/>
            <a:ext cx="4648200" cy="3098800"/>
          </a:xfrm>
          <a:custGeom>
            <a:avLst/>
            <a:gdLst/>
            <a:ahLst/>
            <a:cxnLst/>
            <a:rect l="l" t="t" r="r" b="b"/>
            <a:pathLst>
              <a:path w="4648200" h="3098800">
                <a:moveTo>
                  <a:pt x="152399" y="0"/>
                </a:moveTo>
                <a:lnTo>
                  <a:pt x="4495801" y="0"/>
                </a:lnTo>
                <a:cubicBezTo>
                  <a:pt x="4579969" y="0"/>
                  <a:pt x="4648200" y="68231"/>
                  <a:pt x="4648200" y="152399"/>
                </a:cubicBezTo>
                <a:lnTo>
                  <a:pt x="4648200" y="2946401"/>
                </a:lnTo>
                <a:cubicBezTo>
                  <a:pt x="4648200" y="3030569"/>
                  <a:pt x="4579969" y="3098800"/>
                  <a:pt x="4495801" y="3098800"/>
                </a:cubicBezTo>
                <a:lnTo>
                  <a:pt x="152399" y="3098800"/>
                </a:lnTo>
                <a:cubicBezTo>
                  <a:pt x="68231" y="3098800"/>
                  <a:pt x="0" y="3030569"/>
                  <a:pt x="0" y="2946401"/>
                </a:cubicBezTo>
                <a:lnTo>
                  <a:pt x="0" y="152399"/>
                </a:lnTo>
                <a:cubicBezTo>
                  <a:pt x="0" y="68288"/>
                  <a:pt x="68288" y="0"/>
                  <a:pt x="152399" y="0"/>
                </a:cubicBezTo>
                <a:close/>
              </a:path>
            </a:pathLst>
          </a:custGeom>
          <a:solidFill>
            <a:srgbClr val="1976D2">
              <a:alpha val="5098"/>
            </a:srgbClr>
          </a:solidFill>
          <a:ln w="12700">
            <a:solidFill>
              <a:srgbClr val="1976D2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Shape 11"/>
          <p:cNvSpPr/>
          <p:nvPr/>
        </p:nvSpPr>
        <p:spPr>
          <a:xfrm>
            <a:off x="7221141" y="2844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7322741" y="2946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7881541" y="2921000"/>
            <a:ext cx="1866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OSCP Goal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221141" y="3505200"/>
            <a:ext cx="4038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Achieve high robustness while maintaining ultra-fast speed for practical, real-time deployment.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221141" y="46228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Speed Target: </a:t>
            </a:r>
            <a:r>
              <a:rPr lang="en-US" sz="16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 100 ms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221141" y="5029200"/>
            <a:ext cx="403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 Target: </a:t>
            </a:r>
            <a:r>
              <a:rPr lang="en-US" sz="16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Highly Competitive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&amp; Architecture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One-Step Distillation Baseline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955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starting point: compressing multi-step diffusion into a single forward pass.</a:t>
            </a:r>
            <a:endParaRPr lang="en-US" sz="1600" dirty="0"/>
          </a:p>
        </p:txBody>
      </p:sp>
      <p:pic>
        <p:nvPicPr>
          <p:cNvPr id="5" name="Image 1" descr="https://kimi-web-img.moonshot.cn/img/img-blog.csdnimg.cn/dd188462be6de0f76cdaac972fd3ae00024d2eb8.png"/>
          <p:cNvPicPr>
            <a:picLocks noChangeAspect="1"/>
          </p:cNvPicPr>
          <p:nvPr/>
        </p:nvPicPr>
        <p:blipFill>
          <a:blip r:embed="rId4"/>
          <a:srcRect t="14637" b="14637"/>
          <a:stretch/>
        </p:blipFill>
        <p:spPr>
          <a:xfrm>
            <a:off x="254000" y="2616200"/>
            <a:ext cx="5689600" cy="2844800"/>
          </a:xfrm>
          <a:prstGeom prst="roundRect">
            <a:avLst>
              <a:gd name="adj" fmla="val 3571"/>
            </a:avLst>
          </a:prstGeom>
        </p:spPr>
      </p:pic>
      <p:sp>
        <p:nvSpPr>
          <p:cNvPr id="6" name="Shape 2"/>
          <p:cNvSpPr/>
          <p:nvPr/>
        </p:nvSpPr>
        <p:spPr>
          <a:xfrm>
            <a:off x="6248400" y="2667000"/>
            <a:ext cx="5689600" cy="1117600"/>
          </a:xfrm>
          <a:custGeom>
            <a:avLst/>
            <a:gdLst/>
            <a:ahLst/>
            <a:cxnLst/>
            <a:rect l="l" t="t" r="r" b="b"/>
            <a:pathLst>
              <a:path w="5689600" h="1117600">
                <a:moveTo>
                  <a:pt x="101601" y="0"/>
                </a:moveTo>
                <a:lnTo>
                  <a:pt x="5587999" y="0"/>
                </a:lnTo>
                <a:cubicBezTo>
                  <a:pt x="5644112" y="0"/>
                  <a:pt x="5689600" y="45488"/>
                  <a:pt x="5689600" y="101601"/>
                </a:cubicBezTo>
                <a:lnTo>
                  <a:pt x="5689600" y="1015999"/>
                </a:lnTo>
                <a:cubicBezTo>
                  <a:pt x="5689600" y="1072112"/>
                  <a:pt x="5644112" y="1117600"/>
                  <a:pt x="5587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3"/>
          <p:cNvSpPr/>
          <p:nvPr/>
        </p:nvSpPr>
        <p:spPr>
          <a:xfrm>
            <a:off x="6451600" y="28702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Exceptional Speed &amp; Efficiency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51600" y="3225800"/>
            <a:ext cx="528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in just </a:t>
            </a: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 ms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with only </a:t>
            </a: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0.19M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parameters.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48400" y="3987800"/>
            <a:ext cx="0" cy="1422400"/>
          </a:xfrm>
          <a:prstGeom prst="line">
            <a:avLst/>
          </a:prstGeom>
          <a:noFill/>
          <a:ln w="50800">
            <a:solidFill>
              <a:srgbClr val="ECF17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6248400" y="3987800"/>
            <a:ext cx="5638800" cy="1422400"/>
          </a:xfrm>
          <a:custGeom>
            <a:avLst/>
            <a:gdLst/>
            <a:ahLst/>
            <a:cxnLst/>
            <a:rect l="l" t="t" r="r" b="b"/>
            <a:pathLst>
              <a:path w="5638800" h="1422400">
                <a:moveTo>
                  <a:pt x="0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1320798"/>
                </a:lnTo>
                <a:cubicBezTo>
                  <a:pt x="5638800" y="1376911"/>
                  <a:pt x="5593311" y="1422400"/>
                  <a:pt x="5537198" y="1422400"/>
                </a:cubicBez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rgbClr val="ECF170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7"/>
          <p:cNvSpPr/>
          <p:nvPr/>
        </p:nvSpPr>
        <p:spPr>
          <a:xfrm>
            <a:off x="6502400" y="41910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Challenge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502400" y="4546600"/>
            <a:ext cx="5232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Defense Success Rate was only </a:t>
            </a: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37.5%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which is insufficient for real-world threats.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CF2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/>
          <p:cNvPicPr>
            <a:picLocks noChangeAspect="1"/>
          </p:cNvPicPr>
          <p:nvPr/>
        </p:nvPicPr>
        <p:blipFill>
          <a:blip r:embed="rId3">
            <a:alphaModFix amt="6000"/>
          </a:blip>
          <a:srcRect l="2170" t="10337" r="2041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Innovations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/>
          <p:cNvPicPr>
            <a:picLocks noChangeAspect="1"/>
          </p:cNvPicPr>
          <p:nvPr/>
        </p:nvPicPr>
        <p:blipFill>
          <a:blip r:embed="rId4"/>
          <a:srcRect l="21" r="21"/>
          <a:stretch/>
        </p:blipFill>
        <p:spPr>
          <a:xfrm rot="16200000" flipH="1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39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Dual Upgrade: Capacity &amp; Noise Boost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4986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Two orthogonal improvements to overcome the 37.5% robustness ceiling.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260600"/>
            <a:ext cx="5638800" cy="0"/>
          </a:xfrm>
          <a:prstGeom prst="line">
            <a:avLst/>
          </a:prstGeom>
          <a:noFill/>
          <a:ln w="50800">
            <a:solidFill>
              <a:srgbClr val="1976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Shape 3"/>
          <p:cNvSpPr/>
          <p:nvPr/>
        </p:nvSpPr>
        <p:spPr>
          <a:xfrm>
            <a:off x="254000" y="2260600"/>
            <a:ext cx="5638800" cy="3606800"/>
          </a:xfrm>
          <a:custGeom>
            <a:avLst/>
            <a:gdLst/>
            <a:ahLst/>
            <a:cxnLst/>
            <a:rect l="l" t="t" r="r" b="b"/>
            <a:pathLst>
              <a:path w="5638800" h="3606800">
                <a:moveTo>
                  <a:pt x="0" y="0"/>
                </a:moveTo>
                <a:lnTo>
                  <a:pt x="5638800" y="0"/>
                </a:lnTo>
                <a:lnTo>
                  <a:pt x="5638800" y="3454413"/>
                </a:lnTo>
                <a:cubicBezTo>
                  <a:pt x="5638800" y="3538574"/>
                  <a:pt x="5570574" y="3606800"/>
                  <a:pt x="5486413" y="3606800"/>
                </a:cubicBezTo>
                <a:lnTo>
                  <a:pt x="152387" y="3606800"/>
                </a:lnTo>
                <a:cubicBezTo>
                  <a:pt x="68226" y="3606800"/>
                  <a:pt x="0" y="3538574"/>
                  <a:pt x="0" y="345441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Shape 4"/>
          <p:cNvSpPr/>
          <p:nvPr/>
        </p:nvSpPr>
        <p:spPr>
          <a:xfrm>
            <a:off x="558800" y="2667000"/>
            <a:ext cx="584200" cy="609600"/>
          </a:xfrm>
          <a:custGeom>
            <a:avLst/>
            <a:gdLst/>
            <a:ahLst/>
            <a:cxnLst/>
            <a:rect l="l" t="t" r="r" b="b"/>
            <a:pathLst>
              <a:path w="584200" h="609600">
                <a:moveTo>
                  <a:pt x="292100" y="0"/>
                </a:moveTo>
                <a:lnTo>
                  <a:pt x="292100" y="0"/>
                </a:lnTo>
                <a:cubicBezTo>
                  <a:pt x="453314" y="0"/>
                  <a:pt x="584200" y="130886"/>
                  <a:pt x="584200" y="292100"/>
                </a:cubicBezTo>
                <a:lnTo>
                  <a:pt x="584200" y="317500"/>
                </a:lnTo>
                <a:cubicBezTo>
                  <a:pt x="584200" y="478714"/>
                  <a:pt x="453314" y="609600"/>
                  <a:pt x="292100" y="609600"/>
                </a:cubicBezTo>
                <a:lnTo>
                  <a:pt x="292100" y="609600"/>
                </a:lnTo>
                <a:cubicBezTo>
                  <a:pt x="130886" y="609600"/>
                  <a:pt x="0" y="478714"/>
                  <a:pt x="0" y="317500"/>
                </a:cubicBezTo>
                <a:lnTo>
                  <a:pt x="0" y="292100"/>
                </a:lnTo>
                <a:cubicBezTo>
                  <a:pt x="0" y="130886"/>
                  <a:pt x="130886" y="0"/>
                  <a:pt x="2921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689570" y="27813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5016" y="23812"/>
                </a:moveTo>
                <a:lnTo>
                  <a:pt x="17859" y="23812"/>
                </a:lnTo>
                <a:cubicBezTo>
                  <a:pt x="7962" y="23812"/>
                  <a:pt x="0" y="31775"/>
                  <a:pt x="0" y="41672"/>
                </a:cubicBezTo>
                <a:lnTo>
                  <a:pt x="0" y="148828"/>
                </a:lnTo>
                <a:cubicBezTo>
                  <a:pt x="0" y="156046"/>
                  <a:pt x="4316" y="162595"/>
                  <a:pt x="11013" y="165348"/>
                </a:cubicBezTo>
                <a:cubicBezTo>
                  <a:pt x="17711" y="168101"/>
                  <a:pt x="25375" y="166539"/>
                  <a:pt x="30510" y="161479"/>
                </a:cubicBezTo>
                <a:lnTo>
                  <a:pt x="60275" y="131713"/>
                </a:lnTo>
                <a:lnTo>
                  <a:pt x="119063" y="190500"/>
                </a:lnTo>
                <a:lnTo>
                  <a:pt x="60275" y="249287"/>
                </a:lnTo>
                <a:lnTo>
                  <a:pt x="30510" y="219521"/>
                </a:lnTo>
                <a:cubicBezTo>
                  <a:pt x="25375" y="214387"/>
                  <a:pt x="17711" y="212899"/>
                  <a:pt x="11013" y="215652"/>
                </a:cubicBezTo>
                <a:cubicBezTo>
                  <a:pt x="4316" y="218405"/>
                  <a:pt x="0" y="224954"/>
                  <a:pt x="0" y="232172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lnTo>
                  <a:pt x="125016" y="357188"/>
                </a:lnTo>
                <a:cubicBezTo>
                  <a:pt x="132234" y="357188"/>
                  <a:pt x="138782" y="352871"/>
                  <a:pt x="141536" y="346174"/>
                </a:cubicBezTo>
                <a:cubicBezTo>
                  <a:pt x="144289" y="339477"/>
                  <a:pt x="142801" y="331812"/>
                  <a:pt x="137666" y="326678"/>
                </a:cubicBezTo>
                <a:lnTo>
                  <a:pt x="107900" y="296912"/>
                </a:lnTo>
                <a:lnTo>
                  <a:pt x="166688" y="238125"/>
                </a:lnTo>
                <a:lnTo>
                  <a:pt x="225475" y="296912"/>
                </a:lnTo>
                <a:lnTo>
                  <a:pt x="195709" y="326678"/>
                </a:lnTo>
                <a:cubicBezTo>
                  <a:pt x="190574" y="331812"/>
                  <a:pt x="189086" y="339477"/>
                  <a:pt x="191839" y="346174"/>
                </a:cubicBezTo>
                <a:cubicBezTo>
                  <a:pt x="194593" y="352871"/>
                  <a:pt x="201141" y="357188"/>
                  <a:pt x="208359" y="357188"/>
                </a:cubicBezTo>
                <a:lnTo>
                  <a:pt x="315516" y="357188"/>
                </a:lnTo>
                <a:cubicBezTo>
                  <a:pt x="325413" y="357188"/>
                  <a:pt x="333375" y="349225"/>
                  <a:pt x="333375" y="339328"/>
                </a:cubicBezTo>
                <a:lnTo>
                  <a:pt x="333375" y="232172"/>
                </a:lnTo>
                <a:cubicBezTo>
                  <a:pt x="333375" y="224954"/>
                  <a:pt x="329059" y="218405"/>
                  <a:pt x="322362" y="215652"/>
                </a:cubicBezTo>
                <a:cubicBezTo>
                  <a:pt x="315664" y="212899"/>
                  <a:pt x="308000" y="214387"/>
                  <a:pt x="302865" y="219521"/>
                </a:cubicBezTo>
                <a:lnTo>
                  <a:pt x="273100" y="249287"/>
                </a:lnTo>
                <a:lnTo>
                  <a:pt x="214313" y="190500"/>
                </a:lnTo>
                <a:lnTo>
                  <a:pt x="273100" y="131713"/>
                </a:lnTo>
                <a:lnTo>
                  <a:pt x="302865" y="161479"/>
                </a:lnTo>
                <a:cubicBezTo>
                  <a:pt x="308000" y="166613"/>
                  <a:pt x="315664" y="168101"/>
                  <a:pt x="322362" y="165348"/>
                </a:cubicBezTo>
                <a:cubicBezTo>
                  <a:pt x="329059" y="162595"/>
                  <a:pt x="333375" y="156046"/>
                  <a:pt x="333375" y="148828"/>
                </a:cubicBezTo>
                <a:lnTo>
                  <a:pt x="333375" y="41672"/>
                </a:lnTo>
                <a:cubicBezTo>
                  <a:pt x="333375" y="31775"/>
                  <a:pt x="325413" y="23812"/>
                  <a:pt x="315516" y="23812"/>
                </a:cubicBezTo>
                <a:lnTo>
                  <a:pt x="208359" y="23812"/>
                </a:lnTo>
                <a:cubicBezTo>
                  <a:pt x="201141" y="23812"/>
                  <a:pt x="194593" y="28129"/>
                  <a:pt x="191839" y="34826"/>
                </a:cubicBezTo>
                <a:cubicBezTo>
                  <a:pt x="189086" y="41523"/>
                  <a:pt x="190649" y="49188"/>
                  <a:pt x="195709" y="54322"/>
                </a:cubicBezTo>
                <a:lnTo>
                  <a:pt x="225475" y="84088"/>
                </a:lnTo>
                <a:lnTo>
                  <a:pt x="166688" y="142875"/>
                </a:lnTo>
                <a:lnTo>
                  <a:pt x="107900" y="84088"/>
                </a:lnTo>
                <a:lnTo>
                  <a:pt x="137666" y="54322"/>
                </a:lnTo>
                <a:cubicBezTo>
                  <a:pt x="142801" y="49188"/>
                  <a:pt x="144289" y="41523"/>
                  <a:pt x="141536" y="34826"/>
                </a:cubicBezTo>
                <a:cubicBezTo>
                  <a:pt x="138782" y="28129"/>
                  <a:pt x="132234" y="23812"/>
                  <a:pt x="125016" y="23812"/>
                </a:cubicBezTo>
                <a:close/>
              </a:path>
            </a:pathLst>
          </a:custGeom>
          <a:solidFill>
            <a:srgbClr val="1976D2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1350566" y="2616200"/>
            <a:ext cx="4241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Network Capacity Enhancement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8800" y="3479800"/>
            <a:ext cx="5029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Increased the core feature dimension (hidden_dim) to provide higher capacity to learn and remove complex adversarial patterns.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58800" y="4597400"/>
            <a:ext cx="5029200" cy="1016000"/>
          </a:xfrm>
          <a:custGeom>
            <a:avLst/>
            <a:gdLst/>
            <a:ahLst/>
            <a:cxnLst/>
            <a:rect l="l" t="t" r="r" b="b"/>
            <a:pathLst>
              <a:path w="5029200" h="1016000">
                <a:moveTo>
                  <a:pt x="101600" y="0"/>
                </a:moveTo>
                <a:lnTo>
                  <a:pt x="4927600" y="0"/>
                </a:lnTo>
                <a:cubicBezTo>
                  <a:pt x="4983675" y="0"/>
                  <a:pt x="5029200" y="45525"/>
                  <a:pt x="5029200" y="101600"/>
                </a:cubicBezTo>
                <a:lnTo>
                  <a:pt x="5029200" y="914400"/>
                </a:lnTo>
                <a:cubicBezTo>
                  <a:pt x="5029200" y="970475"/>
                  <a:pt x="4983675" y="1016000"/>
                  <a:pt x="49276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711200" y="47498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hidden_dim: </a:t>
            </a:r>
            <a:r>
              <a:rPr lang="en-US" sz="16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128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1200" y="51054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Parameters: </a:t>
            </a:r>
            <a:r>
              <a:rPr lang="en-US" sz="1600" dirty="0">
                <a:solidFill>
                  <a:srgbClr val="1976D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0.19M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2000" dirty="0">
                <a:solidFill>
                  <a:srgbClr val="1976D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0.67M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299200" y="2260600"/>
            <a:ext cx="5638800" cy="0"/>
          </a:xfrm>
          <a:prstGeom prst="line">
            <a:avLst/>
          </a:prstGeom>
          <a:noFill/>
          <a:ln w="50800">
            <a:solidFill>
              <a:srgbClr val="ECF170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6299200" y="2260600"/>
            <a:ext cx="5638800" cy="3606800"/>
          </a:xfrm>
          <a:custGeom>
            <a:avLst/>
            <a:gdLst/>
            <a:ahLst/>
            <a:cxnLst/>
            <a:rect l="l" t="t" r="r" b="b"/>
            <a:pathLst>
              <a:path w="5638800" h="3606800">
                <a:moveTo>
                  <a:pt x="0" y="0"/>
                </a:moveTo>
                <a:lnTo>
                  <a:pt x="5638800" y="0"/>
                </a:lnTo>
                <a:lnTo>
                  <a:pt x="5638800" y="3454413"/>
                </a:lnTo>
                <a:cubicBezTo>
                  <a:pt x="5638800" y="3538574"/>
                  <a:pt x="5570574" y="3606800"/>
                  <a:pt x="5486413" y="3606800"/>
                </a:cubicBezTo>
                <a:lnTo>
                  <a:pt x="152387" y="3606800"/>
                </a:lnTo>
                <a:cubicBezTo>
                  <a:pt x="68226" y="3606800"/>
                  <a:pt x="0" y="3538574"/>
                  <a:pt x="0" y="345441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6" name="Shape 13"/>
          <p:cNvSpPr/>
          <p:nvPr/>
        </p:nvSpPr>
        <p:spPr>
          <a:xfrm>
            <a:off x="6604000" y="2616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CF170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6673850" y="2730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97073" y="24185"/>
                </a:moveTo>
                <a:cubicBezTo>
                  <a:pt x="389409" y="17934"/>
                  <a:pt x="378172" y="19124"/>
                  <a:pt x="371921" y="26789"/>
                </a:cubicBezTo>
                <a:cubicBezTo>
                  <a:pt x="365671" y="34454"/>
                  <a:pt x="366861" y="45690"/>
                  <a:pt x="374526" y="51941"/>
                </a:cubicBezTo>
                <a:cubicBezTo>
                  <a:pt x="414858" y="84683"/>
                  <a:pt x="440531" y="134541"/>
                  <a:pt x="440531" y="190500"/>
                </a:cubicBezTo>
                <a:cubicBezTo>
                  <a:pt x="440531" y="246459"/>
                  <a:pt x="414858" y="296317"/>
                  <a:pt x="374526" y="329133"/>
                </a:cubicBezTo>
                <a:cubicBezTo>
                  <a:pt x="366861" y="335384"/>
                  <a:pt x="365745" y="346621"/>
                  <a:pt x="371921" y="354285"/>
                </a:cubicBezTo>
                <a:cubicBezTo>
                  <a:pt x="378098" y="361950"/>
                  <a:pt x="389409" y="363066"/>
                  <a:pt x="397073" y="356890"/>
                </a:cubicBezTo>
                <a:cubicBezTo>
                  <a:pt x="445368" y="317525"/>
                  <a:pt x="476250" y="257621"/>
                  <a:pt x="476250" y="190500"/>
                </a:cubicBezTo>
                <a:cubicBezTo>
                  <a:pt x="476250" y="123379"/>
                  <a:pt x="445368" y="63401"/>
                  <a:pt x="397073" y="24185"/>
                </a:cubicBezTo>
                <a:close/>
                <a:moveTo>
                  <a:pt x="352053" y="79623"/>
                </a:moveTo>
                <a:cubicBezTo>
                  <a:pt x="344388" y="73372"/>
                  <a:pt x="333152" y="74563"/>
                  <a:pt x="326901" y="82228"/>
                </a:cubicBezTo>
                <a:cubicBezTo>
                  <a:pt x="320650" y="89892"/>
                  <a:pt x="321841" y="101129"/>
                  <a:pt x="329505" y="107379"/>
                </a:cubicBezTo>
                <a:cubicBezTo>
                  <a:pt x="353690" y="127025"/>
                  <a:pt x="369094" y="156939"/>
                  <a:pt x="369094" y="190500"/>
                </a:cubicBezTo>
                <a:cubicBezTo>
                  <a:pt x="369094" y="224061"/>
                  <a:pt x="353690" y="253975"/>
                  <a:pt x="329505" y="273695"/>
                </a:cubicBezTo>
                <a:cubicBezTo>
                  <a:pt x="321841" y="279946"/>
                  <a:pt x="320725" y="291182"/>
                  <a:pt x="326901" y="298847"/>
                </a:cubicBezTo>
                <a:cubicBezTo>
                  <a:pt x="333077" y="306512"/>
                  <a:pt x="344388" y="307628"/>
                  <a:pt x="352053" y="301451"/>
                </a:cubicBezTo>
                <a:cubicBezTo>
                  <a:pt x="384200" y="275258"/>
                  <a:pt x="404813" y="235297"/>
                  <a:pt x="404813" y="190574"/>
                </a:cubicBezTo>
                <a:cubicBezTo>
                  <a:pt x="404813" y="145852"/>
                  <a:pt x="384200" y="105891"/>
                  <a:pt x="352053" y="79697"/>
                </a:cubicBezTo>
                <a:close/>
                <a:moveTo>
                  <a:pt x="307032" y="135062"/>
                </a:moveTo>
                <a:cubicBezTo>
                  <a:pt x="299368" y="128811"/>
                  <a:pt x="288131" y="130001"/>
                  <a:pt x="281880" y="137666"/>
                </a:cubicBezTo>
                <a:cubicBezTo>
                  <a:pt x="275630" y="145331"/>
                  <a:pt x="276820" y="156567"/>
                  <a:pt x="284485" y="162818"/>
                </a:cubicBezTo>
                <a:cubicBezTo>
                  <a:pt x="292522" y="169366"/>
                  <a:pt x="297656" y="179338"/>
                  <a:pt x="297656" y="190500"/>
                </a:cubicBezTo>
                <a:cubicBezTo>
                  <a:pt x="297656" y="201662"/>
                  <a:pt x="292522" y="211634"/>
                  <a:pt x="284485" y="218256"/>
                </a:cubicBezTo>
                <a:cubicBezTo>
                  <a:pt x="276820" y="224507"/>
                  <a:pt x="275704" y="235744"/>
                  <a:pt x="281880" y="243408"/>
                </a:cubicBezTo>
                <a:cubicBezTo>
                  <a:pt x="288057" y="251073"/>
                  <a:pt x="299368" y="252189"/>
                  <a:pt x="307032" y="246013"/>
                </a:cubicBezTo>
                <a:cubicBezTo>
                  <a:pt x="323031" y="232842"/>
                  <a:pt x="333375" y="212899"/>
                  <a:pt x="333375" y="190500"/>
                </a:cubicBezTo>
                <a:cubicBezTo>
                  <a:pt x="333375" y="168101"/>
                  <a:pt x="323031" y="148158"/>
                  <a:pt x="307032" y="135062"/>
                </a:cubicBezTo>
                <a:close/>
                <a:moveTo>
                  <a:pt x="59531" y="261938"/>
                </a:moveTo>
                <a:lnTo>
                  <a:pt x="95250" y="261938"/>
                </a:lnTo>
                <a:lnTo>
                  <a:pt x="195039" y="350639"/>
                </a:lnTo>
                <a:cubicBezTo>
                  <a:pt x="199802" y="354881"/>
                  <a:pt x="205904" y="357188"/>
                  <a:pt x="212229" y="357188"/>
                </a:cubicBezTo>
                <a:cubicBezTo>
                  <a:pt x="226516" y="357188"/>
                  <a:pt x="238125" y="345579"/>
                  <a:pt x="238125" y="331291"/>
                </a:cubicBezTo>
                <a:lnTo>
                  <a:pt x="238125" y="49709"/>
                </a:lnTo>
                <a:cubicBezTo>
                  <a:pt x="238125" y="35421"/>
                  <a:pt x="226516" y="23813"/>
                  <a:pt x="212229" y="23813"/>
                </a:cubicBezTo>
                <a:cubicBezTo>
                  <a:pt x="205904" y="23813"/>
                  <a:pt x="199802" y="26119"/>
                  <a:pt x="195039" y="30361"/>
                </a:cubicBezTo>
                <a:lnTo>
                  <a:pt x="95250" y="119063"/>
                </a:lnTo>
                <a:lnTo>
                  <a:pt x="59531" y="119063"/>
                </a:lnTo>
                <a:cubicBezTo>
                  <a:pt x="39812" y="119063"/>
                  <a:pt x="23812" y="135062"/>
                  <a:pt x="23812" y="154781"/>
                </a:cubicBezTo>
                <a:lnTo>
                  <a:pt x="23812" y="226219"/>
                </a:lnTo>
                <a:cubicBezTo>
                  <a:pt x="23812" y="245938"/>
                  <a:pt x="39812" y="261938"/>
                  <a:pt x="59531" y="261938"/>
                </a:cubicBezTo>
                <a:close/>
              </a:path>
            </a:pathLst>
          </a:custGeom>
          <a:solidFill>
            <a:srgbClr val="0D47A1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7416800" y="2743200"/>
            <a:ext cx="471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Adaptive Purification Strength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04000" y="3378200"/>
            <a:ext cx="50292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Scaled the adaptive noise control factor to strengthen the purification signal against high-intensity adversarial samples.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604000" y="4648200"/>
            <a:ext cx="5029200" cy="965200"/>
          </a:xfrm>
          <a:custGeom>
            <a:avLst/>
            <a:gdLst/>
            <a:ahLst/>
            <a:cxnLst/>
            <a:rect l="l" t="t" r="r" b="b"/>
            <a:pathLst>
              <a:path w="5029200" h="965200">
                <a:moveTo>
                  <a:pt x="101597" y="0"/>
                </a:moveTo>
                <a:lnTo>
                  <a:pt x="4927603" y="0"/>
                </a:lnTo>
                <a:cubicBezTo>
                  <a:pt x="4983713" y="0"/>
                  <a:pt x="5029200" y="45487"/>
                  <a:pt x="5029200" y="101597"/>
                </a:cubicBezTo>
                <a:lnTo>
                  <a:pt x="5029200" y="863603"/>
                </a:lnTo>
                <a:cubicBezTo>
                  <a:pt x="5029200" y="919713"/>
                  <a:pt x="4983713" y="965200"/>
                  <a:pt x="49276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ECF170">
              <a:alpha val="3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/>
          <p:cNvSpPr/>
          <p:nvPr/>
        </p:nvSpPr>
        <p:spPr>
          <a:xfrm>
            <a:off x="6756400" y="48006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Noise Scale: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1.0×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→ </a:t>
            </a:r>
            <a:r>
              <a:rPr lang="en-US" sz="2000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1.3×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756400" y="5156200"/>
            <a:ext cx="472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Result: </a:t>
            </a:r>
            <a:r>
              <a:rPr lang="en-US" sz="1600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Stronger Defense Signal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537</Words>
  <Application>Microsoft Office PowerPoint</Application>
  <PresentationFormat>宽屏</PresentationFormat>
  <Paragraphs>117</Paragraphs>
  <Slides>18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Arial</vt:lpstr>
      <vt:lpstr>Noto Sans SC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OSCP: One-Step Real-Time Defense</dc:title>
  <dc:subject>OSCP: One-Step Real-Time Defense</dc:subject>
  <dc:creator>Kimi</dc:creator>
  <cp:lastModifiedBy>m17577257206@163.com</cp:lastModifiedBy>
  <cp:revision>4</cp:revision>
  <dcterms:created xsi:type="dcterms:W3CDTF">2025-10-21T16:53:28Z</dcterms:created>
  <dcterms:modified xsi:type="dcterms:W3CDTF">2025-10-21T21:21:27Z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{"Label":"OSCP: One-Step Real-Time Defense","ContentProducer":"001191110108MACG2KBH8F10000","ProduceID":"d3rrc0jmtofahvlevpdg","ReservedCode1":"","ContentPropagator":"001191110108MACG2KBH8F20000","PropagateID":"d3rrc0jmtofahvlevpdg","ReservedCode2":""}</vt:lpwstr>
  </property>
</Properties>
</file>